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Default Extension="xlsx" ContentType="application/haansoftxlsx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01" r:id="rId4"/>
    <p:sldId id="302" r:id="rId5"/>
    <p:sldId id="256" r:id="rId6"/>
    <p:sldId id="264" r:id="rId7"/>
    <p:sldId id="303" r:id="rId8"/>
    <p:sldId id="304" r:id="rId9"/>
    <p:sldId id="305" r:id="rId10"/>
    <p:sldId id="306" r:id="rId11"/>
    <p:sldId id="307" r:id="rId12"/>
    <p:sldId id="308" r:id="rId13"/>
    <p:sldId id="313" r:id="rId14"/>
    <p:sldId id="309" r:id="rId15"/>
    <p:sldId id="314" r:id="rId16"/>
    <p:sldId id="315" r:id="rId17"/>
    <p:sldId id="316" r:id="rId18"/>
    <p:sldId id="310" r:id="rId19"/>
    <p:sldId id="317" r:id="rId20"/>
    <p:sldId id="311" r:id="rId21"/>
    <p:sldId id="318" r:id="rId22"/>
    <p:sldId id="319" r:id="rId23"/>
    <p:sldId id="320" r:id="rId24"/>
    <p:sldId id="312" r:id="rId25"/>
    <p:sldId id="321" r:id="rId26"/>
    <p:sldId id="262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299"/>
  </p:normalViewPr>
  <p:slideViewPr>
    <p:cSldViewPr>
      <p:cViewPr varScale="1">
        <p:scale>
          <a:sx n="98" d="100"/>
          <a:sy n="98" d="100"/>
        </p:scale>
        <p:origin x="-576" y="-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16-4B64-AAC2-DB0307CE1ACC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16-4B64-AAC2-DB0307CE1AC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16-4B64-AAC2-DB0307CE1ACC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92B-47DE-8DA2-2A54F298832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92B-47DE-8DA2-2A54F298832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92B-47DE-8DA2-2A54F298832A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15-46A6-9FA4-6E1736617DAB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15-46A6-9FA4-6E1736617DA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A15-46A6-9FA4-6E1736617DAB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BD5-4D20-9CD3-64E16C12EF80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BD5-4D20-9CD3-64E16C12EF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BD5-4D20-9CD3-64E16C12EF80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1E6-4517-9BC9-6DC7A455E02D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1E6-4517-9BC9-6DC7A455E02D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1E6-4517-9BC9-6DC7A455E02D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11-4341-BE27-B1FD4BB32A0D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11-4341-BE27-B1FD4BB32A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11-4341-BE27-B1FD4BB32A0D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F7E-4D61-85BB-498A1D3628A4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F7E-4D61-85BB-498A1D3628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F7E-4D61-85BB-498A1D3628A4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B4-4096-BCE6-596F890BCA43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8B4-4096-BCE6-596F890BCA4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8B4-4096-BCE6-596F890BCA43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0376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23836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900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250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596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378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0110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121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3166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2864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8303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1512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7112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xmlns="" val="195521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182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674610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8235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57074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04/08/2020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4706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04/08/2020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657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60292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0341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28205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81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05" y="187200"/>
            <a:ext cx="8622054" cy="140656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Presentation</a:t>
            </a:r>
            <a:b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on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en-US" sz="3600" dirty="0">
                <a:solidFill>
                  <a:srgbClr val="C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GSOC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”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05" y="2994354"/>
            <a:ext cx="2404136" cy="153417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Under the Guidance of: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solidFill>
                  <a:srgbClr val="0070C0"/>
                </a:solidFill>
                <a:latin typeface="Century Schoolbook" panose="02040604050505020304" pitchFamily="18" charset="0"/>
                <a:cs typeface="Angsana New" panose="02020603050405020304" pitchFamily="18" charset="-34"/>
              </a:rPr>
              <a:t>MR. P.K Mishra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(Asst. Professor)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Dept. of CSE</a:t>
            </a:r>
          </a:p>
          <a:p>
            <a:pPr algn="l">
              <a:lnSpc>
                <a:spcPct val="100000"/>
              </a:lnSpc>
            </a:pPr>
            <a:endParaRPr lang="en-US" sz="1350" b="1" dirty="0">
              <a:solidFill>
                <a:srgbClr val="FF0000"/>
              </a:solidFill>
              <a:latin typeface="Century Schoolbook" panose="02040604050505020304" pitchFamily="18" charset="0"/>
              <a:cs typeface="Angsana New" panose="02020603050405020304" pitchFamily="18" charset="-34"/>
            </a:endParaRPr>
          </a:p>
          <a:p>
            <a:pPr algn="l">
              <a:lnSpc>
                <a:spcPct val="100000"/>
              </a:lnSpc>
            </a:pPr>
            <a:endParaRPr lang="en-US" sz="1350" b="1" dirty="0">
              <a:solidFill>
                <a:srgbClr val="FF0000"/>
              </a:solidFill>
              <a:latin typeface="Century Schoolbook" panose="02040604050505020304" pitchFamily="18" charset="0"/>
              <a:cs typeface="Angsana New" panose="02020603050405020304" pitchFamily="18" charset="-34"/>
            </a:endParaRPr>
          </a:p>
          <a:p>
            <a:endParaRPr lang="en-US" sz="1350" dirty="0"/>
          </a:p>
        </p:txBody>
      </p:sp>
      <p:sp>
        <p:nvSpPr>
          <p:cNvPr id="4" name="Rectangle 3"/>
          <p:cNvSpPr/>
          <p:nvPr/>
        </p:nvSpPr>
        <p:spPr>
          <a:xfrm>
            <a:off x="6355079" y="2994354"/>
            <a:ext cx="2468880" cy="2165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50" dirty="0">
                <a:latin typeface="Century Schoolbook" panose="02040604050505020304" pitchFamily="18" charset="0"/>
                <a:cs typeface="Arabic Typesetting" panose="03020402040406030203" pitchFamily="66" charset="-78"/>
              </a:rPr>
              <a:t>Submitted By:</a:t>
            </a:r>
          </a:p>
          <a:p>
            <a:pPr algn="r">
              <a:lnSpc>
                <a:spcPct val="150000"/>
              </a:lnSpc>
            </a:pP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Siddharth Verma(1612810099)</a:t>
            </a:r>
          </a:p>
          <a:p>
            <a:pPr algn="r">
              <a:lnSpc>
                <a:spcPct val="150000"/>
              </a:lnSpc>
            </a:pPr>
            <a:r>
              <a:rPr lang="en-US" sz="1125" dirty="0" err="1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Upasana</a:t>
            </a: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 </a:t>
            </a:r>
            <a:r>
              <a:rPr lang="en-US" sz="1125" dirty="0" err="1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Kumari</a:t>
            </a: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(1612810096)</a:t>
            </a:r>
            <a:endParaRPr lang="en-US" sz="1350" dirty="0">
              <a:latin typeface="Century Schoolbook" panose="02040604050505020304" pitchFamily="18" charset="0"/>
              <a:cs typeface="Arabic Typesetting" panose="03020402040406030203" pitchFamily="66" charset="-78"/>
            </a:endParaRPr>
          </a:p>
          <a:p>
            <a:pPr algn="r">
              <a:lnSpc>
                <a:spcPct val="150000"/>
              </a:lnSpc>
            </a:pPr>
            <a:r>
              <a:rPr lang="en-US" sz="1350" dirty="0">
                <a:latin typeface="Century Schoolbook" panose="02040604050505020304" pitchFamily="18" charset="0"/>
                <a:cs typeface="Arabic Typesetting" panose="03020402040406030203" pitchFamily="66" charset="-78"/>
              </a:rPr>
              <a:t>Dept. of CSE</a:t>
            </a:r>
          </a:p>
          <a:p>
            <a:pPr algn="r">
              <a:lnSpc>
                <a:spcPct val="150000"/>
              </a:lnSpc>
            </a:pPr>
            <a:endParaRPr lang="en-US" sz="1350" dirty="0">
              <a:latin typeface="Century Schoolbook" panose="02040604050505020304" pitchFamily="18" charset="0"/>
              <a:cs typeface="Arabic Typesetting" panose="03020402040406030203" pitchFamily="66" charset="-78"/>
            </a:endParaRPr>
          </a:p>
          <a:p>
            <a:pPr algn="r">
              <a:lnSpc>
                <a:spcPct val="150000"/>
              </a:lnSpc>
            </a:pPr>
            <a:endParaRPr lang="en-US" sz="15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6119" y="39985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135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DR. A.P.J. ABDUL KALAM TECHNICAL UNIVERSITY, LUCKNOW</a:t>
            </a:r>
          </a:p>
          <a:p>
            <a:pPr algn="ctr">
              <a:defRPr/>
            </a:pPr>
            <a:endParaRPr lang="en-IN" sz="135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IN" sz="1350" dirty="0">
                <a:latin typeface="Times New Roman" pitchFamily="18" charset="0"/>
                <a:cs typeface="Times New Roman" pitchFamily="18" charset="0"/>
              </a:rPr>
              <a:t>March, 2020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1842" y="2053828"/>
            <a:ext cx="1902854" cy="1413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9833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0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BFF385-8BD3-3A49-98CD-E920248A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8896" y="0"/>
            <a:ext cx="5926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732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sz="2800" dirty="0"/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0E6289-77CB-4046-8349-B8C74A42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438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1197160"/>
            <a:ext cx="181623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44342"/>
                </a:solidFill>
                <a:cs typeface="Arial" pitchFamily="34" charset="0"/>
              </a:rPr>
              <a:t>Installing Requirements</a:t>
            </a:r>
            <a:endParaRPr lang="ko-KR" altLang="en-US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9832" y="1843491"/>
            <a:ext cx="62019" cy="3300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052" y="1197160"/>
            <a:ext cx="43204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For the project the following requirement where installed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Python 3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Anaconda</a:t>
            </a: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Tensorflow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Node-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js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python-shell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Electron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Pip install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gsheet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oauthclient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Google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989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GUI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736" y="3211315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Python </a:t>
            </a:r>
          </a:p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Scripts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GUI for the cross platform Desktop is implemented on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node.js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bootstrap on top. This technology is help to create a GUI which is platform and environment independent that is it can also be run as a web application with minor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052" y="3146605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Python scripts that are created are build for different purposes like gesture recognition, user data  upload to DB. </a:t>
            </a:r>
          </a:p>
        </p:txBody>
      </p:sp>
    </p:spTree>
    <p:extLst>
      <p:ext uri="{BB962C8B-B14F-4D97-AF65-F5344CB8AC3E}">
        <p14:creationId xmlns:p14="http://schemas.microsoft.com/office/powerpoint/2010/main" xmlns="" val="33092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DB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16" y="2585555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Linkers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Using google sheet as DB. Creating a project at google repository, creating a user and generating credentials for accessing the google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246200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Creating linkers using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to bind the GUI with the python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7CAC6A-5A48-4B42-A248-3D212B3F8F4D}"/>
              </a:ext>
            </a:extLst>
          </p:cNvPr>
          <p:cNvSpPr txBox="1"/>
          <p:nvPr/>
        </p:nvSpPr>
        <p:spPr>
          <a:xfrm>
            <a:off x="2213736" y="3391247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Running </a:t>
            </a:r>
            <a:r>
              <a:rPr lang="en-US" altLang="ko-KR" sz="1600" b="1" dirty="0" err="1">
                <a:solidFill>
                  <a:srgbClr val="444342"/>
                </a:solidFill>
                <a:cs typeface="Arial" pitchFamily="34" charset="0"/>
              </a:rPr>
              <a:t>npm</a:t>
            </a:r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 engine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C3AC9-C252-A844-AF8F-D1B80D546AF2}"/>
              </a:ext>
            </a:extLst>
          </p:cNvPr>
          <p:cNvSpPr txBox="1"/>
          <p:nvPr/>
        </p:nvSpPr>
        <p:spPr>
          <a:xfrm>
            <a:off x="4178424" y="336383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Run the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engine to create the desktop application.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AA6261-DEDB-304A-B137-C0CA599F5039}"/>
              </a:ext>
            </a:extLst>
          </p:cNvPr>
          <p:cNvSpPr txBox="1"/>
          <p:nvPr/>
        </p:nvSpPr>
        <p:spPr>
          <a:xfrm>
            <a:off x="2213736" y="4467339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Output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DD3670-9330-B143-93CB-597258B73F73}"/>
              </a:ext>
            </a:extLst>
          </p:cNvPr>
          <p:cNvSpPr txBox="1"/>
          <p:nvPr/>
        </p:nvSpPr>
        <p:spPr>
          <a:xfrm>
            <a:off x="4178052" y="43442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Based on the user input and processing we get the output.</a:t>
            </a:r>
          </a:p>
        </p:txBody>
      </p:sp>
    </p:spTree>
    <p:extLst>
      <p:ext uri="{BB962C8B-B14F-4D97-AF65-F5344CB8AC3E}">
        <p14:creationId xmlns:p14="http://schemas.microsoft.com/office/powerpoint/2010/main" xmlns="" val="346017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sz="3000" dirty="0"/>
              <a:t>PERFORMANCE</a:t>
            </a:r>
          </a:p>
          <a:p>
            <a:r>
              <a:rPr lang="en-US" altLang="ko-KR" sz="3000" dirty="0"/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B6AF6A-B496-E647-BF6F-E3E7D80E2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492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Performance Analysis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760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7608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7608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7837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95601" y="1505552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total test cases run </a:t>
            </a:r>
          </a:p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Successfully ran on all platform except (kali, parrot)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841" y="1505553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accuracy received on the gesture recognition model.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5600" y="3565975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test cases failed were due to database connection and background noise cancellation.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840" y="3565975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Application crashed were reached at the threshold of 182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rps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1" name="Chart 7">
            <a:extLst>
              <a:ext uri="{FF2B5EF4-FFF2-40B4-BE49-F238E27FC236}">
                <a16:creationId xmlns:a16="http://schemas.microsoft.com/office/drawing/2014/main" xmlns="" id="{B4AE8B5A-8A45-4DBD-AB23-EE0F3E3AADAD}"/>
              </a:ext>
            </a:extLst>
          </p:cNvPr>
          <p:cNvGraphicFramePr/>
          <p:nvPr>
            <p:extLst/>
          </p:nvPr>
        </p:nvGraphicFramePr>
        <p:xfrm>
          <a:off x="849735" y="349072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5">
            <a:extLst>
              <a:ext uri="{FF2B5EF4-FFF2-40B4-BE49-F238E27FC236}">
                <a16:creationId xmlns:a16="http://schemas.microsoft.com/office/drawing/2014/main" xmlns="" id="{FAA7B932-D590-4F98-8B92-421AE2DDFC9B}"/>
              </a:ext>
            </a:extLst>
          </p:cNvPr>
          <p:cNvGraphicFramePr/>
          <p:nvPr>
            <p:extLst/>
          </p:nvPr>
        </p:nvGraphicFramePr>
        <p:xfrm>
          <a:off x="4806491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10">
            <a:extLst>
              <a:ext uri="{FF2B5EF4-FFF2-40B4-BE49-F238E27FC236}">
                <a16:creationId xmlns:a16="http://schemas.microsoft.com/office/drawing/2014/main" xmlns="" id="{582E8B0B-553C-4889-8D47-EAD9E49E64B2}"/>
              </a:ext>
            </a:extLst>
          </p:cNvPr>
          <p:cNvGraphicFramePr/>
          <p:nvPr>
            <p:extLst/>
          </p:nvPr>
        </p:nvGraphicFramePr>
        <p:xfrm>
          <a:off x="4999329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5">
            <a:extLst>
              <a:ext uri="{FF2B5EF4-FFF2-40B4-BE49-F238E27FC236}">
                <a16:creationId xmlns:a16="http://schemas.microsoft.com/office/drawing/2014/main" xmlns="" id="{004143DF-6997-4420-95B2-E2501CC446DF}"/>
              </a:ext>
            </a:extLst>
          </p:cNvPr>
          <p:cNvGraphicFramePr/>
          <p:nvPr>
            <p:extLst/>
          </p:nvPr>
        </p:nvGraphicFramePr>
        <p:xfrm>
          <a:off x="849735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" name="Chart 10">
            <a:extLst>
              <a:ext uri="{FF2B5EF4-FFF2-40B4-BE49-F238E27FC236}">
                <a16:creationId xmlns:a16="http://schemas.microsoft.com/office/drawing/2014/main" xmlns="" id="{EF21B58F-FBF1-40FE-948C-A2B855B9B891}"/>
              </a:ext>
            </a:extLst>
          </p:cNvPr>
          <p:cNvGraphicFramePr/>
          <p:nvPr>
            <p:extLst/>
          </p:nvPr>
        </p:nvGraphicFramePr>
        <p:xfrm>
          <a:off x="1042573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" name="Chart 5">
            <a:extLst>
              <a:ext uri="{FF2B5EF4-FFF2-40B4-BE49-F238E27FC236}">
                <a16:creationId xmlns:a16="http://schemas.microsoft.com/office/drawing/2014/main" xmlns="" id="{0328F59C-F151-43E3-96BD-1AB3287F0800}"/>
              </a:ext>
            </a:extLst>
          </p:cNvPr>
          <p:cNvGraphicFramePr/>
          <p:nvPr>
            <p:extLst/>
          </p:nvPr>
        </p:nvGraphicFramePr>
        <p:xfrm>
          <a:off x="4806491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7" name="Chart 10">
            <a:extLst>
              <a:ext uri="{FF2B5EF4-FFF2-40B4-BE49-F238E27FC236}">
                <a16:creationId xmlns:a16="http://schemas.microsoft.com/office/drawing/2014/main" xmlns="" id="{45FD6428-34E9-42B2-91F7-45E2B044DF9E}"/>
              </a:ext>
            </a:extLst>
          </p:cNvPr>
          <p:cNvGraphicFramePr/>
          <p:nvPr>
            <p:extLst/>
          </p:nvPr>
        </p:nvGraphicFramePr>
        <p:xfrm>
          <a:off x="4999329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8" name="Chart 5">
            <a:extLst>
              <a:ext uri="{FF2B5EF4-FFF2-40B4-BE49-F238E27FC236}">
                <a16:creationId xmlns:a16="http://schemas.microsoft.com/office/drawing/2014/main" xmlns="" id="{0887585D-C859-4DB6-89D5-F63ED9A0FF8F}"/>
              </a:ext>
            </a:extLst>
          </p:cNvPr>
          <p:cNvGraphicFramePr/>
          <p:nvPr>
            <p:extLst/>
          </p:nvPr>
        </p:nvGraphicFramePr>
        <p:xfrm>
          <a:off x="849735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9" name="Chart 10">
            <a:extLst>
              <a:ext uri="{FF2B5EF4-FFF2-40B4-BE49-F238E27FC236}">
                <a16:creationId xmlns:a16="http://schemas.microsoft.com/office/drawing/2014/main" xmlns="" id="{7ED1DF4A-EAA5-4482-885E-E74A4AC235C8}"/>
              </a:ext>
            </a:extLst>
          </p:cNvPr>
          <p:cNvGraphicFramePr/>
          <p:nvPr>
            <p:extLst/>
          </p:nvPr>
        </p:nvGraphicFramePr>
        <p:xfrm>
          <a:off x="1042573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xmlns="" val="95211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5A2C94-A6A0-584A-8D07-512443E2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781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0E1F09-DE24-604E-9D89-BD159D58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0"/>
            <a:ext cx="3716004" cy="2859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BBAD45-AF02-3E4F-9E38-380018D8B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68" y="1995686"/>
            <a:ext cx="4577184" cy="2808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7F993A4-A043-FB41-B483-485ABEA18D19}"/>
              </a:ext>
            </a:extLst>
          </p:cNvPr>
          <p:cNvSpPr/>
          <p:nvPr/>
        </p:nvSpPr>
        <p:spPr>
          <a:xfrm>
            <a:off x="3823508" y="555526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xmlns="" id="{E1D6EF83-3A75-7843-BB2C-8BDF5F4A38A8}"/>
              </a:ext>
            </a:extLst>
          </p:cNvPr>
          <p:cNvSpPr/>
          <p:nvPr/>
        </p:nvSpPr>
        <p:spPr>
          <a:xfrm>
            <a:off x="3059832" y="3651870"/>
            <a:ext cx="1080120" cy="648072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502C8B-5224-FB42-BC3C-1F5D8BAF3ACF}"/>
              </a:ext>
            </a:extLst>
          </p:cNvPr>
          <p:cNvSpPr txBox="1"/>
          <p:nvPr/>
        </p:nvSpPr>
        <p:spPr>
          <a:xfrm>
            <a:off x="5076056" y="687056"/>
            <a:ext cx="2592288" cy="338554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MAIN PAGE OF GUI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6BC2A1-E843-E342-B215-6BD2CBDFB433}"/>
              </a:ext>
            </a:extLst>
          </p:cNvPr>
          <p:cNvSpPr txBox="1"/>
          <p:nvPr/>
        </p:nvSpPr>
        <p:spPr>
          <a:xfrm>
            <a:off x="611560" y="3723878"/>
            <a:ext cx="2160240" cy="58477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PROVIDED UTILITIES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60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52344" y="219028"/>
            <a:ext cx="3163824" cy="539354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Contents</a:t>
            </a:r>
            <a:endParaRPr lang="en-US" sz="4500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4199336631"/>
              </p:ext>
            </p:extLst>
          </p:nvPr>
        </p:nvGraphicFramePr>
        <p:xfrm>
          <a:off x="429768" y="849936"/>
          <a:ext cx="8311896" cy="32679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171">
                  <a:extLst>
                    <a:ext uri="{9D8B030D-6E8A-4147-A177-3AD203B41FA5}">
                      <a16:colId xmlns:a16="http://schemas.microsoft.com/office/drawing/2014/main" xmlns="" val="924479721"/>
                    </a:ext>
                  </a:extLst>
                </a:gridCol>
                <a:gridCol w="7354725">
                  <a:extLst>
                    <a:ext uri="{9D8B030D-6E8A-4147-A177-3AD203B41FA5}">
                      <a16:colId xmlns:a16="http://schemas.microsoft.com/office/drawing/2014/main" xmlns="" val="798746224"/>
                    </a:ext>
                  </a:extLst>
                </a:gridCol>
              </a:tblGrid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Baskerville Old Face" panose="02020602080505020303" pitchFamily="18" charset="0"/>
                        </a:rPr>
                        <a:t>S.No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Title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735833539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Abstract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73791751"/>
                  </a:ext>
                </a:extLst>
              </a:tr>
              <a:tr h="3211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2.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Literature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Review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99546271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3.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Problem Description</a:t>
                      </a:r>
                    </a:p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                   Existing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Problem</a:t>
                      </a:r>
                    </a:p>
                    <a:p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                  Proposed Solution</a:t>
                      </a:r>
                      <a:endParaRPr lang="en-US" sz="1400" dirty="0">
                        <a:latin typeface="Baskerville Old Face" panose="02020602080505020303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21015505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4.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Overall Block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16196100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5.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Implementation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940023269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6.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Performance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57110597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7.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Outputs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97583894"/>
                  </a:ext>
                </a:extLst>
              </a:tr>
              <a:tr h="319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8.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Conclusion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4370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3806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C88687-9C64-0547-83F1-3A6EAE1D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083" y="123478"/>
            <a:ext cx="3917799" cy="3015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569779-B619-554D-B1F2-E6AE3C6BA6FF}"/>
              </a:ext>
            </a:extLst>
          </p:cNvPr>
          <p:cNvSpPr txBox="1"/>
          <p:nvPr/>
        </p:nvSpPr>
        <p:spPr>
          <a:xfrm>
            <a:off x="1115616" y="3138558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DYNAMIC GUI DISPLAY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E6A3C5-0DF7-4545-B6AB-DB5806E82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5" t="13601" r="2625"/>
          <a:stretch/>
        </p:blipFill>
        <p:spPr>
          <a:xfrm>
            <a:off x="4037882" y="1631018"/>
            <a:ext cx="4788493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F6BABB-5836-B44C-9864-3BE282DAC6D8}"/>
              </a:ext>
            </a:extLst>
          </p:cNvPr>
          <p:cNvSpPr txBox="1"/>
          <p:nvPr/>
        </p:nvSpPr>
        <p:spPr>
          <a:xfrm>
            <a:off x="5468760" y="4515966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API REQUEST PORTAL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133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BD7A73-DD6D-AD40-BB16-14909BFA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8" t="15001" r="2625" b="29000"/>
          <a:stretch/>
        </p:blipFill>
        <p:spPr>
          <a:xfrm>
            <a:off x="179513" y="195486"/>
            <a:ext cx="4896544" cy="1796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C7FB20-8A73-E341-AF9D-60473E7B0134}"/>
              </a:ext>
            </a:extLst>
          </p:cNvPr>
          <p:cNvSpPr txBox="1"/>
          <p:nvPr/>
        </p:nvSpPr>
        <p:spPr>
          <a:xfrm>
            <a:off x="5459128" y="339502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USER DB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E3D32A3-1E17-9644-BD88-CAFDA5151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7" t="30491" r="16751"/>
          <a:stretch/>
        </p:blipFill>
        <p:spPr>
          <a:xfrm>
            <a:off x="6422496" y="2427734"/>
            <a:ext cx="2647273" cy="2330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AF66A6-3113-C943-BAED-DC093173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9" t="29000" r="17626"/>
          <a:stretch/>
        </p:blipFill>
        <p:spPr>
          <a:xfrm>
            <a:off x="4753062" y="3522444"/>
            <a:ext cx="1400229" cy="1203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D76FE2-CF3A-3740-979E-4165C0D3C3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26" t="31800" r="18500"/>
          <a:stretch/>
        </p:blipFill>
        <p:spPr>
          <a:xfrm>
            <a:off x="3057351" y="3558530"/>
            <a:ext cx="1266144" cy="11637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A335F56-39C7-484F-AE68-C327A93D1E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25" t="31401" r="19376"/>
          <a:stretch/>
        </p:blipFill>
        <p:spPr>
          <a:xfrm>
            <a:off x="1403648" y="3573905"/>
            <a:ext cx="1224136" cy="115351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60133EF8-7051-EB42-A1E1-EF7678660AE1}"/>
              </a:ext>
            </a:extLst>
          </p:cNvPr>
          <p:cNvSpPr/>
          <p:nvPr/>
        </p:nvSpPr>
        <p:spPr>
          <a:xfrm>
            <a:off x="611560" y="3219822"/>
            <a:ext cx="5688632" cy="14401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8083B6-8F2D-804A-A9E9-1D54BE4F220F}"/>
              </a:ext>
            </a:extLst>
          </p:cNvPr>
          <p:cNvSpPr txBox="1"/>
          <p:nvPr/>
        </p:nvSpPr>
        <p:spPr>
          <a:xfrm>
            <a:off x="2195736" y="2886630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Process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33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942C8D-F14A-C84B-9C90-8861A13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234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With more advancement the utility of old system can be brought back into use.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With the implementation, ppt, slideshow, media player can be control by gestures.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More Ease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63688" y="3868856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accuracy of the application can be made better by more training.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92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017" y="3795886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95936" y="3003798"/>
            <a:ext cx="4896544" cy="1152129"/>
          </a:xfrm>
        </p:spPr>
        <p:txBody>
          <a:bodyPr/>
          <a:lstStyle/>
          <a:p>
            <a:r>
              <a:rPr lang="en-US" altLang="ko-KR" sz="2800" dirty="0">
                <a:ea typeface="맑은 고딕" pitchFamily="50" charset="-127"/>
              </a:rPr>
              <a:t>GESTURE | </a:t>
            </a:r>
            <a:r>
              <a:rPr lang="en-US" altLang="ko-KR" sz="2800">
                <a:ea typeface="맑은 고딕" pitchFamily="50" charset="-127"/>
              </a:rPr>
              <a:t>SECURITIES </a:t>
            </a:r>
            <a:r>
              <a:rPr lang="en-US" altLang="ko-KR" sz="2800" smtClean="0">
                <a:ea typeface="맑은 고딕" pitchFamily="50" charset="-127"/>
              </a:rPr>
              <a:t>OPERABLE </a:t>
            </a:r>
            <a:r>
              <a:rPr lang="en-US" altLang="ko-KR" sz="2800" dirty="0">
                <a:ea typeface="맑은 고딕" pitchFamily="50" charset="-127"/>
              </a:rPr>
              <a:t>CONTROLS</a:t>
            </a:r>
            <a:endParaRPr lang="en-US" altLang="ko-KR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LETS START THE PRESENTATION OFFICIALLY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7A59A4-C6B0-B74E-8028-3062F10A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-38057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18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ABSTRACT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26B072-0530-DF4B-A7DA-ADFD0656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5556" y="113159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Developed as a cross platform desktop application, Gesture Securities Operable Controls [GSOC] is a application which is implemented with electron framework with google sheets as database. The project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’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 main aim is to provide a  desktop application which makes use of the webcam to provide security with the help of face detection, media player gesture control and mouse control. </a:t>
            </a:r>
          </a:p>
          <a:p>
            <a:pPr algn="just"/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project stack is build on electron framework which is a flavor of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which implements frontend with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, Node.js, bootstrap. The stack business logic is created on python and database is google sheet with the help of google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apis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9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LITERATURE </a:t>
            </a:r>
          </a:p>
          <a:p>
            <a:r>
              <a:rPr lang="en-US" altLang="ko-KR" dirty="0"/>
              <a:t>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0B5D63-7ED9-EE40-937B-0FEECFC67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826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Previous model lacked accuracy. But with trained dataset the results are better.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previous model made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openCv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but the current implementation makes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model to provide classes to predict result.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Previous Model	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3693258"/>
            <a:ext cx="7128792" cy="801802"/>
            <a:chOff x="803640" y="3362835"/>
            <a:chExt cx="2059657" cy="80180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Implementing the application will make use of the potential of a system providing with very well serving utilities.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The Outcome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622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Problem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11DE16-CF5D-7642-8C3B-3C67D9958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167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971600" y="51470"/>
            <a:ext cx="2178068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Existing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Problem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6300192" y="51470"/>
            <a:ext cx="2088232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Proposed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Solution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FCE0932-878D-1146-A39A-8AFBA99D2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2645852"/>
              </p:ext>
            </p:extLst>
          </p:nvPr>
        </p:nvGraphicFramePr>
        <p:xfrm>
          <a:off x="597620" y="1779662"/>
          <a:ext cx="2894260" cy="316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Lack use of webcam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 with system utilities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No Desktop Application available to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Provide the requirements.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Accuracy and Preciseness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68D627E-C5AB-8B48-BC70-CE12027C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93729745"/>
              </p:ext>
            </p:extLst>
          </p:nvPr>
        </p:nvGraphicFramePr>
        <p:xfrm>
          <a:off x="5894264" y="1779661"/>
          <a:ext cx="2894260" cy="316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Use Webcam to its fullest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A desktop application to deal with the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Necessity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Use Electron framework to create a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Provide better result with trained data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Down Arrow 10">
            <a:extLst>
              <a:ext uri="{FF2B5EF4-FFF2-40B4-BE49-F238E27FC236}">
                <a16:creationId xmlns:a16="http://schemas.microsoft.com/office/drawing/2014/main" xmlns="" id="{12288660-0773-4949-8F5C-F28E6BD488ED}"/>
              </a:ext>
            </a:extLst>
          </p:cNvPr>
          <p:cNvSpPr/>
          <p:nvPr/>
        </p:nvSpPr>
        <p:spPr>
          <a:xfrm>
            <a:off x="1923592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xmlns="" id="{CF9C282D-FE2A-8C44-9D9E-6F87332BCA57}"/>
              </a:ext>
            </a:extLst>
          </p:cNvPr>
          <p:cNvSpPr/>
          <p:nvPr/>
        </p:nvSpPr>
        <p:spPr>
          <a:xfrm>
            <a:off x="7220236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75205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683</Words>
  <Application>Microsoft Macintosh PowerPoint</Application>
  <PresentationFormat>On-screen Show (16:9)</PresentationFormat>
  <Paragraphs>130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Presentation on “GSOC” </vt:lpstr>
      <vt:lpstr>Contents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</cp:lastModifiedBy>
  <cp:revision>102</cp:revision>
  <dcterms:created xsi:type="dcterms:W3CDTF">2016-12-05T23:26:54Z</dcterms:created>
  <dcterms:modified xsi:type="dcterms:W3CDTF">2020-08-04T14:25:03Z</dcterms:modified>
</cp:coreProperties>
</file>